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0"/>
  </p:notesMasterIdLst>
  <p:sldIdLst>
    <p:sldId id="256" r:id="rId2"/>
    <p:sldId id="303" r:id="rId3"/>
    <p:sldId id="293" r:id="rId4"/>
    <p:sldId id="294" r:id="rId5"/>
    <p:sldId id="300" r:id="rId6"/>
    <p:sldId id="285" r:id="rId7"/>
    <p:sldId id="298" r:id="rId8"/>
    <p:sldId id="301" r:id="rId9"/>
    <p:sldId id="297" r:id="rId10"/>
    <p:sldId id="299" r:id="rId11"/>
    <p:sldId id="257" r:id="rId12"/>
    <p:sldId id="305" r:id="rId13"/>
    <p:sldId id="306" r:id="rId14"/>
    <p:sldId id="307" r:id="rId15"/>
    <p:sldId id="302" r:id="rId16"/>
    <p:sldId id="274" r:id="rId17"/>
    <p:sldId id="262" r:id="rId18"/>
    <p:sldId id="289" r:id="rId19"/>
    <p:sldId id="264" r:id="rId20"/>
    <p:sldId id="276" r:id="rId21"/>
    <p:sldId id="278" r:id="rId22"/>
    <p:sldId id="284" r:id="rId23"/>
    <p:sldId id="279" r:id="rId24"/>
    <p:sldId id="280" r:id="rId25"/>
    <p:sldId id="275" r:id="rId26"/>
    <p:sldId id="281" r:id="rId27"/>
    <p:sldId id="282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3"/>
    <p:restoredTop sz="89887"/>
  </p:normalViewPr>
  <p:slideViewPr>
    <p:cSldViewPr snapToGrid="0" snapToObjects="1">
      <p:cViewPr>
        <p:scale>
          <a:sx n="82" d="100"/>
          <a:sy n="82" d="100"/>
        </p:scale>
        <p:origin x="109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21D9B-6ED0-DA48-BF2C-0CA3F47A943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90683-BDE4-EC4B-877E-DBCD12C20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life is independent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21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Exploration will be reflect in</a:t>
            </a:r>
            <a:r>
              <a:rPr lang="en-US" baseline="0" dirty="0"/>
              <a:t> the data distribution used to organize next set of skills</a:t>
            </a:r>
          </a:p>
          <a:p>
            <a:endParaRPr lang="en-US" baseline="0" dirty="0"/>
          </a:p>
          <a:p>
            <a:r>
              <a:rPr lang="en-US" baseline="0" dirty="0"/>
              <a:t>Accumulate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86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our policy to reproduce behavior that we’ve seen in</a:t>
            </a:r>
            <a:r>
              <a:rPr lang="en-US" baseline="0" dirty="0"/>
              <a:t> the past</a:t>
            </a:r>
          </a:p>
          <a:p>
            <a:endParaRPr lang="en-US" baseline="0" dirty="0"/>
          </a:p>
          <a:p>
            <a:r>
              <a:rPr lang="en-US" baseline="0" dirty="0"/>
              <a:t>From transient behavior to </a:t>
            </a:r>
            <a:r>
              <a:rPr lang="en-US" baseline="0" dirty="0" err="1"/>
              <a:t>operationalizable</a:t>
            </a:r>
            <a:r>
              <a:rPr lang="en-US" baseline="0" dirty="0"/>
              <a:t> 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90683-BDE4-EC4B-877E-DBCD12C201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14B4-7AEB-3148-96B2-56609E27E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8B248-53A4-8144-B07E-77563E86E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4C37D-2FA2-F644-83A3-5FDB4F64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54A87-EBE9-9B4C-9362-A5C23465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639D4-93E5-224B-A6BC-AA9311C7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7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3978-BA7E-0B4E-AA41-7AC636C5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410C4-B8B0-DD47-A335-3109EA68E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A86EB-809E-1D46-97AF-D904698F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DF29D-7BEE-264E-A131-33830424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E3259-79E1-5E48-B6EA-19832975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92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2E37A6-6C67-8B4C-BC51-1F59305A6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184DF-BCC0-CE4F-A518-688787987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85779-BF9D-304D-9643-3E1DF171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BC268-8329-9C44-8EAE-CDE2853F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262A-DDA9-6849-8B02-0552A23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7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C5C7-2D6F-B34C-85DC-10D901B2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C8C2-ED25-684F-960C-9791BE965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7E1F2-59E8-214E-ABA6-8FA3AB63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C8DC-54CA-1A42-932A-0565616C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7A4B6-0BD7-4B4A-AA65-A0589A4D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66AD-0CA4-5541-A3A2-049B0BEA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F96A-5B5F-B640-927A-4B5C723F9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538A-3910-0048-9BA2-399F36C8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467F3-37F0-E440-95F8-EC5BC2A4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B327E-69A3-B549-BE5F-48F30F8A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0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C5CF-67EC-DE40-9497-FFDB3CD6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85F2-8AD6-E44B-BD52-DD9A2F525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10AE4-0B9A-7644-B109-24B223BCB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8F9BE-AB1A-2D4D-9BBB-28087727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BDE13-9F18-8D4B-9B76-0206A344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22CC3-7044-AE4A-8FD9-FE7008CB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49AF-2D65-A046-8ED8-BD312853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0E664-C91B-184D-9162-8550396C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291F3-E64C-304C-9B38-01B4F4EAE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A8B59-6B83-4948-9170-61F84FA07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64B01-8ACD-2E47-8B73-52654F1F6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82E87-D95F-AE49-B50D-6B988B61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0E368-60D4-5C4D-A9A5-4C48EE3D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455E2-F11A-ED47-B7EB-FEC61054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4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B967-D384-2441-9F1E-B798EB95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BCD59-1B0C-7347-95A3-460C51C8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20344-E713-7A43-90BA-1FE2E1AB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65225-FF07-964E-ABD0-1294ABBF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C3F3D-A452-674D-A938-16B02A3E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CE1BF-162D-8A4A-BE8C-AB9AD797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2342-A3DE-0D4A-8663-D3DA38B1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6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FBB0-D6DF-2745-8D51-4883BC42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CF2E-7D03-C249-A7A9-02AC83CF8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153BD-3997-6846-AF2B-DA67C1A66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52AA7-5037-124A-921C-E28C811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9FE0D-3288-5047-A285-7C65F4ED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62E-E725-8548-8536-28A2A62D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9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44B8-1EDB-4C4D-9B9F-2DA208A9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D661A-E8BF-2347-82BE-72A0495D4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FC77D-C9C8-8A41-B39A-81AC7C6B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30AB0-2E97-BD4E-8118-2ECD3041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3C94-6993-CE4B-9002-2DFA14D8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2C3BF-1403-9140-AC79-FEBF6009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1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504D5-F45E-9148-B773-770E4EC4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5F65B-6806-3446-A300-A9550293C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6B8DD-F72C-6646-AD93-7FEBA081B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5F13-A3B4-8F4D-A7A5-BB686B3BC64B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FB9B-2AA7-CC45-9A3D-EC02BC077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048C6-2C7D-AA4B-A783-77CDE859B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7D8B4-F7E8-7A4B-BDD1-3DD174C7E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emf"/><Relationship Id="rId7" Type="http://schemas.microsoft.com/office/2007/relationships/hdphoto" Target="../media/hdphoto2.wdp"/><Relationship Id="rId12" Type="http://schemas.openxmlformats.org/officeDocument/2006/relationships/image" Target="../media/image11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2.gif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11" Type="http://schemas.openxmlformats.org/officeDocument/2006/relationships/image" Target="../media/image28.gif"/><Relationship Id="rId5" Type="http://schemas.openxmlformats.org/officeDocument/2006/relationships/image" Target="../media/image23.gif"/><Relationship Id="rId10" Type="http://schemas.openxmlformats.org/officeDocument/2006/relationships/image" Target="../media/image27.gif"/><Relationship Id="rId4" Type="http://schemas.openxmlformats.org/officeDocument/2006/relationships/image" Target="../media/image14.gif"/><Relationship Id="rId9" Type="http://schemas.openxmlformats.org/officeDocument/2006/relationships/image" Target="../media/image4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2.gif"/><Relationship Id="rId3" Type="http://schemas.openxmlformats.org/officeDocument/2006/relationships/image" Target="../media/image31.gif"/><Relationship Id="rId7" Type="http://schemas.openxmlformats.org/officeDocument/2006/relationships/image" Target="../media/image13.gif"/><Relationship Id="rId12" Type="http://schemas.openxmlformats.org/officeDocument/2006/relationships/image" Target="../media/image39.gi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11" Type="http://schemas.openxmlformats.org/officeDocument/2006/relationships/image" Target="../media/image38.gif"/><Relationship Id="rId5" Type="http://schemas.openxmlformats.org/officeDocument/2006/relationships/image" Target="../media/image33.gif"/><Relationship Id="rId10" Type="http://schemas.openxmlformats.org/officeDocument/2006/relationships/image" Target="../media/image37.gif"/><Relationship Id="rId4" Type="http://schemas.openxmlformats.org/officeDocument/2006/relationships/image" Target="../media/image32.gif"/><Relationship Id="rId9" Type="http://schemas.openxmlformats.org/officeDocument/2006/relationships/image" Target="../media/image36.gif"/><Relationship Id="rId1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034288"/>
            <a:ext cx="11379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Unsupervised Curricula for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Visual Meta-Reinforcement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30"/>
            <a:ext cx="9144000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Allan Jabri, Kyle Hsu, Ben </a:t>
            </a:r>
            <a:r>
              <a:rPr lang="en-US" sz="2800" dirty="0" err="1">
                <a:latin typeface="Avenir Book" panose="02000503020000020003" pitchFamily="2" charset="0"/>
              </a:rPr>
              <a:t>Eysenbach</a:t>
            </a:r>
            <a:r>
              <a:rPr lang="en-US" sz="2800" dirty="0">
                <a:latin typeface="Avenir Book" panose="02000503020000020003" pitchFamily="2" charset="0"/>
              </a:rPr>
              <a:t>,</a:t>
            </a:r>
            <a:br>
              <a:rPr lang="en-US" sz="2800" dirty="0">
                <a:latin typeface="Avenir Book" panose="02000503020000020003" pitchFamily="2" charset="0"/>
              </a:rPr>
            </a:br>
            <a:r>
              <a:rPr lang="en-US" sz="2800" dirty="0">
                <a:latin typeface="Avenir Book" panose="02000503020000020003" pitchFamily="2" charset="0"/>
              </a:rPr>
              <a:t>Abhishek Gupta, Sergey Levine, Chelsea Finn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b="1" dirty="0" err="1">
                <a:latin typeface="Avenir Book" panose="02000503020000020003" pitchFamily="2" charset="0"/>
              </a:rPr>
              <a:t>NeurIPS</a:t>
            </a:r>
            <a:r>
              <a:rPr lang="en-US" sz="2800" b="1" dirty="0">
                <a:latin typeface="Avenir Book" panose="02000503020000020003" pitchFamily="2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0645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9373-CD30-9B47-AF05-5DD72656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6515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ts val="4800"/>
              </a:lnSpc>
            </a:pPr>
            <a:r>
              <a:rPr lang="en-US" dirty="0">
                <a:latin typeface="Avenir Book" panose="02000503020000020003" pitchFamily="2" charset="0"/>
              </a:rPr>
              <a:t>Can we learn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</a:t>
            </a:r>
            <a:r>
              <a:rPr lang="en-US" dirty="0">
                <a:latin typeface="Avenir Book" panose="02000503020000020003" pitchFamily="2" charset="0"/>
              </a:rPr>
              <a:t> RL strategies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via task distributions formed from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b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</a:b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unsupervised interaction</a:t>
            </a:r>
            <a:r>
              <a:rPr lang="en-US" dirty="0">
                <a:latin typeface="Avenir Book" panose="0200050302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11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3294"/>
            <a:ext cx="10515600" cy="121574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>
                <a:latin typeface="Avenir Book" panose="02000503020000020003" pitchFamily="2" charset="0"/>
              </a:rPr>
              <a:t>Goal</a:t>
            </a:r>
            <a:r>
              <a:rPr lang="en-US" sz="3600" dirty="0">
                <a:latin typeface="Avenir Book" panose="02000503020000020003" pitchFamily="2" charset="0"/>
              </a:rPr>
              <a:t>: Prepare a visuomotor agent with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useful </a:t>
            </a:r>
            <a:r>
              <a:rPr lang="en-US" sz="3600" dirty="0">
                <a:latin typeface="Avenir Book" panose="02000503020000020003" pitchFamily="2" charset="0"/>
              </a:rPr>
              <a:t>RL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dirty="0">
                <a:latin typeface="Avenir Book" panose="02000503020000020003" pitchFamily="2" charset="0"/>
              </a:rPr>
              <a:t>strategies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dirty="0">
                <a:latin typeface="Avenir Book" panose="02000503020000020003" pitchFamily="2" charset="0"/>
              </a:rPr>
              <a:t>by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pre-training</a:t>
            </a:r>
            <a:r>
              <a:rPr lang="en-US" sz="3600" dirty="0">
                <a:latin typeface="Avenir Book" panose="02000503020000020003" pitchFamily="2" charset="0"/>
              </a:rPr>
              <a:t> with </a:t>
            </a:r>
            <a:r>
              <a:rPr lang="en-US" sz="3600" b="1" dirty="0">
                <a:solidFill>
                  <a:srgbClr val="0070C0"/>
                </a:solidFill>
                <a:latin typeface="Avenir Book" panose="02000503020000020003" pitchFamily="2" charset="0"/>
              </a:rPr>
              <a:t>self-generated tasks</a:t>
            </a:r>
            <a:r>
              <a:rPr lang="en-US" sz="3600" dirty="0">
                <a:latin typeface="Avenir Book" panose="02000503020000020003" pitchFamily="2" charset="0"/>
              </a:rPr>
              <a:t>. </a:t>
            </a: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47E09-9838-EE4C-AB76-7B91B155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3234" y="7431438"/>
            <a:ext cx="2886243" cy="2886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6F1A65-A294-2745-BD77-C997A0BD7D03}"/>
              </a:ext>
            </a:extLst>
          </p:cNvPr>
          <p:cNvSpPr/>
          <p:nvPr/>
        </p:nvSpPr>
        <p:spPr>
          <a:xfrm>
            <a:off x="1162879" y="2277070"/>
            <a:ext cx="40245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venir Book" panose="02000503020000020003" pitchFamily="2" charset="0"/>
              </a:rPr>
              <a:t>Task acquisition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Unsupervised learning and exploration in task space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8D5FB-C13D-A249-A2C0-8FCF6831CE2E}"/>
              </a:ext>
            </a:extLst>
          </p:cNvPr>
          <p:cNvSpPr/>
          <p:nvPr/>
        </p:nvSpPr>
        <p:spPr>
          <a:xfrm>
            <a:off x="7400837" y="2277070"/>
            <a:ext cx="40245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latin typeface="Avenir Book" panose="02000503020000020003" pitchFamily="2" charset="0"/>
              </a:rPr>
              <a:t>Meta-learning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Learning to operationalize skills to solve tasks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A36E3-A664-5D48-BE52-B66AAAF43784}"/>
              </a:ext>
            </a:extLst>
          </p:cNvPr>
          <p:cNvCxnSpPr>
            <a:cxnSpLocks/>
          </p:cNvCxnSpPr>
          <p:nvPr/>
        </p:nvCxnSpPr>
        <p:spPr>
          <a:xfrm>
            <a:off x="5534230" y="2709546"/>
            <a:ext cx="128401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59C882-B72A-CE49-80F1-60DA489F71B1}"/>
              </a:ext>
            </a:extLst>
          </p:cNvPr>
          <p:cNvSpPr txBox="1"/>
          <p:nvPr/>
        </p:nvSpPr>
        <p:spPr>
          <a:xfrm>
            <a:off x="2233078" y="4832068"/>
            <a:ext cx="78863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venir Book" panose="02000503020000020003" pitchFamily="2" charset="0"/>
              </a:rPr>
              <a:t>Prior work: Treat separately, from ground-truth low-dim state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F854F-3C68-724B-B3C4-4C56723CE717}"/>
              </a:ext>
            </a:extLst>
          </p:cNvPr>
          <p:cNvCxnSpPr>
            <a:cxnSpLocks/>
          </p:cNvCxnSpPr>
          <p:nvPr/>
        </p:nvCxnSpPr>
        <p:spPr>
          <a:xfrm flipH="1">
            <a:off x="5528145" y="3325553"/>
            <a:ext cx="1280160" cy="0"/>
          </a:xfrm>
          <a:prstGeom prst="straightConnector1">
            <a:avLst/>
          </a:prstGeom>
          <a:ln w="635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5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64B2-0FF9-B746-A32A-56E9B43A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75A69-DD33-9C4F-9406-8E49EAC9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Meta-training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tasks determine</a:t>
            </a:r>
            <a:r>
              <a:rPr lang="en-US" dirty="0">
                <a:latin typeface="Avenir Book" panose="02000503020000020003" pitchFamily="2" charset="0"/>
              </a:rPr>
              <a:t> nature of acquired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inference </a:t>
            </a:r>
            <a:r>
              <a:rPr lang="en-US" dirty="0">
                <a:latin typeface="Avenir Book" panose="02000503020000020003" pitchFamily="2" charset="0"/>
              </a:rPr>
              <a:t>and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execution</a:t>
            </a:r>
            <a:r>
              <a:rPr lang="en-US" dirty="0">
                <a:latin typeface="Avenir Book" panose="02000503020000020003" pitchFamily="2" charset="0"/>
              </a:rPr>
              <a:t> strategies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determines extent of potential transfer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tedious to enumerate, tricky to design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B0557-4A1C-CD41-9BF2-5816600B51FC}"/>
              </a:ext>
            </a:extLst>
          </p:cNvPr>
          <p:cNvSpPr/>
          <p:nvPr/>
        </p:nvSpPr>
        <p:spPr>
          <a:xfrm>
            <a:off x="3419061" y="3701532"/>
            <a:ext cx="7201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[</a:t>
            </a:r>
            <a:r>
              <a:rPr lang="en-US" dirty="0" err="1">
                <a:latin typeface="Avenir Book" panose="02000503020000020003" pitchFamily="2" charset="0"/>
              </a:rPr>
              <a:t>putMeta</a:t>
            </a:r>
            <a:r>
              <a:rPr lang="en-US" dirty="0">
                <a:latin typeface="Avenir Book" panose="02000503020000020003" pitchFamily="2" charset="0"/>
              </a:rPr>
              <a:t>-RL objective], point towards the sampling from T</a:t>
            </a:r>
          </a:p>
        </p:txBody>
      </p:sp>
    </p:spTree>
    <p:extLst>
      <p:ext uri="{BB962C8B-B14F-4D97-AF65-F5344CB8AC3E}">
        <p14:creationId xmlns:p14="http://schemas.microsoft.com/office/powerpoint/2010/main" val="208617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9D4D-0C77-C54B-8B40-1D4FD094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HEREAFTER IS 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78172-A0D5-8E46-A38A-CB02F6E9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3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89F3-02A7-B444-AB43-FB1D3D61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8F3F0-D21F-5641-AFCA-825B430A8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D7E168-85E9-794D-8884-C235313117B0}"/>
              </a:ext>
            </a:extLst>
          </p:cNvPr>
          <p:cNvCxnSpPr/>
          <p:nvPr/>
        </p:nvCxnSpPr>
        <p:spPr>
          <a:xfrm>
            <a:off x="3724464" y="2795806"/>
            <a:ext cx="816409" cy="56308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515217-C075-3440-9490-1F7E23779A0C}"/>
              </a:ext>
            </a:extLst>
          </p:cNvPr>
          <p:cNvCxnSpPr/>
          <p:nvPr/>
        </p:nvCxnSpPr>
        <p:spPr>
          <a:xfrm flipV="1">
            <a:off x="4309613" y="3358887"/>
            <a:ext cx="231260" cy="1025456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AB184-4CBE-A043-A2B0-4EC1633F364D}"/>
              </a:ext>
            </a:extLst>
          </p:cNvPr>
          <p:cNvCxnSpPr/>
          <p:nvPr/>
        </p:nvCxnSpPr>
        <p:spPr>
          <a:xfrm flipV="1">
            <a:off x="4540873" y="2433894"/>
            <a:ext cx="604165" cy="92499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86B75E-3506-A741-81B0-3FFAA76709C3}"/>
              </a:ext>
            </a:extLst>
          </p:cNvPr>
          <p:cNvGrpSpPr/>
          <p:nvPr/>
        </p:nvGrpSpPr>
        <p:grpSpPr>
          <a:xfrm rot="366048">
            <a:off x="4169268" y="2460436"/>
            <a:ext cx="346589" cy="774705"/>
            <a:chOff x="3177962" y="1959254"/>
            <a:chExt cx="346589" cy="7747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A074343-6B8B-FF44-BDB0-CD0395FB09DB}"/>
                </a:ext>
              </a:extLst>
            </p:cNvPr>
            <p:cNvSpPr/>
            <p:nvPr/>
          </p:nvSpPr>
          <p:spPr>
            <a:xfrm rot="13935592">
              <a:off x="2963904" y="2173312"/>
              <a:ext cx="774705" cy="346589"/>
            </a:xfrm>
            <a:prstGeom prst="ellipse">
              <a:avLst/>
            </a:prstGeom>
            <a:solidFill>
              <a:srgbClr val="B39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91C727-6E45-8C4D-9740-C8DDAFCF5B36}"/>
                </a:ext>
              </a:extLst>
            </p:cNvPr>
            <p:cNvSpPr/>
            <p:nvPr/>
          </p:nvSpPr>
          <p:spPr>
            <a:xfrm rot="13935592">
              <a:off x="3030226" y="2232842"/>
              <a:ext cx="637425" cy="21030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AA6E89-88E9-1F45-946A-539C67A77C92}"/>
                </a:ext>
              </a:extLst>
            </p:cNvPr>
            <p:cNvSpPr/>
            <p:nvPr/>
          </p:nvSpPr>
          <p:spPr>
            <a:xfrm rot="13935592">
              <a:off x="3162022" y="2289356"/>
              <a:ext cx="375807" cy="99412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DD2570F-F91D-9E4B-9049-C114F4E576C4}"/>
              </a:ext>
            </a:extLst>
          </p:cNvPr>
          <p:cNvSpPr/>
          <p:nvPr/>
        </p:nvSpPr>
        <p:spPr>
          <a:xfrm rot="19168975">
            <a:off x="4604955" y="2854058"/>
            <a:ext cx="976804" cy="282512"/>
          </a:xfrm>
          <a:prstGeom prst="ellipse">
            <a:avLst/>
          </a:prstGeom>
          <a:solidFill>
            <a:srgbClr val="1D6675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1C1D5BD-0F50-E848-87E4-9C87AFADEA8B}"/>
              </a:ext>
            </a:extLst>
          </p:cNvPr>
          <p:cNvSpPr/>
          <p:nvPr/>
        </p:nvSpPr>
        <p:spPr>
          <a:xfrm rot="19168975">
            <a:off x="4702258" y="2907181"/>
            <a:ext cx="803712" cy="171423"/>
          </a:xfrm>
          <a:prstGeom prst="ellipse">
            <a:avLst/>
          </a:prstGeom>
          <a:solidFill>
            <a:srgbClr val="1D667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DA07A1-3B2F-1E4E-A060-AAFEDD49FD24}"/>
              </a:ext>
            </a:extLst>
          </p:cNvPr>
          <p:cNvSpPr/>
          <p:nvPr/>
        </p:nvSpPr>
        <p:spPr>
          <a:xfrm rot="19168975">
            <a:off x="4865884" y="2953245"/>
            <a:ext cx="473845" cy="81033"/>
          </a:xfrm>
          <a:prstGeom prst="ellipse">
            <a:avLst/>
          </a:prstGeom>
          <a:solidFill>
            <a:srgbClr val="166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2D414-7361-7343-9E12-829062A8EA3A}"/>
              </a:ext>
            </a:extLst>
          </p:cNvPr>
          <p:cNvGrpSpPr/>
          <p:nvPr/>
        </p:nvGrpSpPr>
        <p:grpSpPr>
          <a:xfrm rot="20534258">
            <a:off x="4931235" y="3346466"/>
            <a:ext cx="675620" cy="509511"/>
            <a:chOff x="3992812" y="2822545"/>
            <a:chExt cx="675620" cy="50951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6FE463-85A3-9D48-A53E-8F3B006E56B1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076B0D-AE8E-E14F-BDD2-54E8755BC37E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rgbClr val="5E7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9053B9-EC94-AF4B-AF5B-1D075F46792E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E5ECE907-A024-1349-B7D9-B97A3C46D0D9}"/>
              </a:ext>
            </a:extLst>
          </p:cNvPr>
          <p:cNvSpPr/>
          <p:nvPr/>
        </p:nvSpPr>
        <p:spPr>
          <a:xfrm rot="16456228">
            <a:off x="4238142" y="3753957"/>
            <a:ext cx="822300" cy="2245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22FA8A-2529-6443-A320-C56F343FC814}"/>
              </a:ext>
            </a:extLst>
          </p:cNvPr>
          <p:cNvSpPr/>
          <p:nvPr/>
        </p:nvSpPr>
        <p:spPr>
          <a:xfrm rot="16456228">
            <a:off x="4315905" y="3790284"/>
            <a:ext cx="676586" cy="1362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65DEFB9-6C76-7349-870F-CBAD4FF9141F}"/>
              </a:ext>
            </a:extLst>
          </p:cNvPr>
          <p:cNvSpPr/>
          <p:nvPr/>
        </p:nvSpPr>
        <p:spPr>
          <a:xfrm rot="16456228">
            <a:off x="4454478" y="3827477"/>
            <a:ext cx="398896" cy="643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A3549A0-1718-BD48-B55C-36262644BE53}"/>
              </a:ext>
            </a:extLst>
          </p:cNvPr>
          <p:cNvSpPr/>
          <p:nvPr/>
        </p:nvSpPr>
        <p:spPr>
          <a:xfrm rot="20613508">
            <a:off x="3775466" y="3232977"/>
            <a:ext cx="654844" cy="5920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141F40-D0A0-064D-8157-C18828362530}"/>
              </a:ext>
            </a:extLst>
          </p:cNvPr>
          <p:cNvSpPr/>
          <p:nvPr/>
        </p:nvSpPr>
        <p:spPr>
          <a:xfrm rot="20613508">
            <a:off x="3879496" y="3349376"/>
            <a:ext cx="453862" cy="35924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2A541E-0422-8C43-BFF3-796F0B5A2808}"/>
              </a:ext>
            </a:extLst>
          </p:cNvPr>
          <p:cNvSpPr/>
          <p:nvPr/>
        </p:nvSpPr>
        <p:spPr>
          <a:xfrm rot="20613508">
            <a:off x="3967734" y="3442612"/>
            <a:ext cx="271257" cy="16981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9CB433F-C7A6-C04B-9270-F90EBB28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78" y="4122200"/>
            <a:ext cx="1745814" cy="38081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40CF9F7-F31A-464B-905C-B67B7445272C}"/>
              </a:ext>
            </a:extLst>
          </p:cNvPr>
          <p:cNvSpPr txBox="1"/>
          <p:nvPr/>
        </p:nvSpPr>
        <p:spPr>
          <a:xfrm>
            <a:off x="926257" y="3757048"/>
            <a:ext cx="29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Update task scaffold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27E81D-2A51-4642-BBEA-BB84BD62DB95}"/>
              </a:ext>
            </a:extLst>
          </p:cNvPr>
          <p:cNvSpPr txBox="1"/>
          <p:nvPr/>
        </p:nvSpPr>
        <p:spPr>
          <a:xfrm>
            <a:off x="8441786" y="3387716"/>
            <a:ext cx="291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2. Meta-Train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4DDA49-FB5E-BD49-9D3C-9C971298B318}"/>
              </a:ext>
            </a:extLst>
          </p:cNvPr>
          <p:cNvSpPr txBox="1"/>
          <p:nvPr/>
        </p:nvSpPr>
        <p:spPr>
          <a:xfrm>
            <a:off x="882987" y="3363137"/>
            <a:ext cx="291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1. Organize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C4B0E3-F554-3C42-BCC7-FECFE3F36272}"/>
              </a:ext>
            </a:extLst>
          </p:cNvPr>
          <p:cNvSpPr txBox="1"/>
          <p:nvPr/>
        </p:nvSpPr>
        <p:spPr>
          <a:xfrm>
            <a:off x="8568743" y="3757048"/>
            <a:ext cx="29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Acquire skills and explore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37369B94-24D0-F644-8492-B267A6F3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68" y="4121769"/>
            <a:ext cx="2409513" cy="189569"/>
          </a:xfrm>
          <a:prstGeom prst="rect">
            <a:avLst/>
          </a:prstGeom>
        </p:spPr>
      </p:pic>
      <p:sp>
        <p:nvSpPr>
          <p:cNvPr id="80" name="Arc 79">
            <a:extLst>
              <a:ext uri="{FF2B5EF4-FFF2-40B4-BE49-F238E27FC236}">
                <a16:creationId xmlns:a16="http://schemas.microsoft.com/office/drawing/2014/main" id="{76AB5FA4-BE40-A148-AA69-EC28A49EBE6A}"/>
              </a:ext>
            </a:extLst>
          </p:cNvPr>
          <p:cNvSpPr/>
          <p:nvPr/>
        </p:nvSpPr>
        <p:spPr>
          <a:xfrm rot="10800000" flipH="1">
            <a:off x="5553086" y="3077781"/>
            <a:ext cx="1115568" cy="1143000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0F0284-1902-EB45-AE72-8B92A30292B6}"/>
              </a:ext>
            </a:extLst>
          </p:cNvPr>
          <p:cNvCxnSpPr>
            <a:cxnSpLocks/>
          </p:cNvCxnSpPr>
          <p:nvPr/>
        </p:nvCxnSpPr>
        <p:spPr>
          <a:xfrm>
            <a:off x="4540230" y="3362124"/>
            <a:ext cx="267032" cy="3716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33D2E5-9C44-D249-A80A-ED81FF204A75}"/>
              </a:ext>
            </a:extLst>
          </p:cNvPr>
          <p:cNvCxnSpPr/>
          <p:nvPr/>
        </p:nvCxnSpPr>
        <p:spPr>
          <a:xfrm flipV="1">
            <a:off x="4796302" y="2887638"/>
            <a:ext cx="986006" cy="517628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978BA0-7ECF-EE4E-8DE5-1B4A72E7EC9C}"/>
              </a:ext>
            </a:extLst>
          </p:cNvPr>
          <p:cNvCxnSpPr/>
          <p:nvPr/>
        </p:nvCxnSpPr>
        <p:spPr>
          <a:xfrm flipH="1" flipV="1">
            <a:off x="4800589" y="3399291"/>
            <a:ext cx="365351" cy="1069085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5E0319-A095-CA4C-AED3-1BE77CE94C6D}"/>
              </a:ext>
            </a:extLst>
          </p:cNvPr>
          <p:cNvCxnSpPr/>
          <p:nvPr/>
        </p:nvCxnSpPr>
        <p:spPr>
          <a:xfrm>
            <a:off x="6422004" y="2796642"/>
            <a:ext cx="816409" cy="56308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720EFB-7B44-1440-B7DE-6FC5C464CD20}"/>
              </a:ext>
            </a:extLst>
          </p:cNvPr>
          <p:cNvCxnSpPr/>
          <p:nvPr/>
        </p:nvCxnSpPr>
        <p:spPr>
          <a:xfrm flipV="1">
            <a:off x="7007153" y="3359723"/>
            <a:ext cx="231260" cy="1025456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8EA695-2B3C-7241-8218-6773BFF2898F}"/>
              </a:ext>
            </a:extLst>
          </p:cNvPr>
          <p:cNvCxnSpPr/>
          <p:nvPr/>
        </p:nvCxnSpPr>
        <p:spPr>
          <a:xfrm flipV="1">
            <a:off x="7238413" y="2434730"/>
            <a:ext cx="604165" cy="924993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3066572-9BDF-634F-9069-652D08616C24}"/>
              </a:ext>
            </a:extLst>
          </p:cNvPr>
          <p:cNvSpPr/>
          <p:nvPr/>
        </p:nvSpPr>
        <p:spPr>
          <a:xfrm rot="14301640">
            <a:off x="6652750" y="2675330"/>
            <a:ext cx="774705" cy="34658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C8EC08D-A059-7845-AB7A-BD158A8050ED}"/>
              </a:ext>
            </a:extLst>
          </p:cNvPr>
          <p:cNvSpPr/>
          <p:nvPr/>
        </p:nvSpPr>
        <p:spPr>
          <a:xfrm rot="14301640">
            <a:off x="6720000" y="2734662"/>
            <a:ext cx="637425" cy="21030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57DCFC4-6618-D945-ABBC-07E6E930C473}"/>
              </a:ext>
            </a:extLst>
          </p:cNvPr>
          <p:cNvSpPr/>
          <p:nvPr/>
        </p:nvSpPr>
        <p:spPr>
          <a:xfrm rot="14301640">
            <a:off x="6851677" y="2791275"/>
            <a:ext cx="375807" cy="9941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E63BA56-8345-814C-9A7F-B974DB39565D}"/>
              </a:ext>
            </a:extLst>
          </p:cNvPr>
          <p:cNvSpPr/>
          <p:nvPr/>
        </p:nvSpPr>
        <p:spPr>
          <a:xfrm rot="19168975">
            <a:off x="7302495" y="2854894"/>
            <a:ext cx="976804" cy="282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F1D4643-5439-0246-8D79-4AFA1E6DCC65}"/>
              </a:ext>
            </a:extLst>
          </p:cNvPr>
          <p:cNvSpPr/>
          <p:nvPr/>
        </p:nvSpPr>
        <p:spPr>
          <a:xfrm rot="19168975">
            <a:off x="7399798" y="2908017"/>
            <a:ext cx="803712" cy="17142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7AE071-A901-304E-8FF8-3603022F4B39}"/>
              </a:ext>
            </a:extLst>
          </p:cNvPr>
          <p:cNvSpPr/>
          <p:nvPr/>
        </p:nvSpPr>
        <p:spPr>
          <a:xfrm rot="19168975">
            <a:off x="7563424" y="2954081"/>
            <a:ext cx="473845" cy="8103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7119A61-8660-F24D-949E-5946C5D25C44}"/>
              </a:ext>
            </a:extLst>
          </p:cNvPr>
          <p:cNvSpPr/>
          <p:nvPr/>
        </p:nvSpPr>
        <p:spPr>
          <a:xfrm rot="12074597">
            <a:off x="7644689" y="3420364"/>
            <a:ext cx="555898" cy="309163"/>
          </a:xfrm>
          <a:prstGeom prst="ellipse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132B08-4A35-874D-BB6C-FCF2963917BC}"/>
              </a:ext>
            </a:extLst>
          </p:cNvPr>
          <p:cNvSpPr/>
          <p:nvPr/>
        </p:nvSpPr>
        <p:spPr>
          <a:xfrm rot="12074597">
            <a:off x="7760474" y="3501946"/>
            <a:ext cx="327741" cy="146143"/>
          </a:xfrm>
          <a:prstGeom prst="ellipse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DD4F50E-4053-6340-8F8D-AB8209F2D4CB}"/>
              </a:ext>
            </a:extLst>
          </p:cNvPr>
          <p:cNvSpPr/>
          <p:nvPr/>
        </p:nvSpPr>
        <p:spPr>
          <a:xfrm rot="16456228">
            <a:off x="6935682" y="3754793"/>
            <a:ext cx="822300" cy="22450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719D2E-B62C-ED45-9DE0-232D4B685DF0}"/>
              </a:ext>
            </a:extLst>
          </p:cNvPr>
          <p:cNvSpPr/>
          <p:nvPr/>
        </p:nvSpPr>
        <p:spPr>
          <a:xfrm rot="16456228">
            <a:off x="7013445" y="3791120"/>
            <a:ext cx="676586" cy="1362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51649E0-E481-C84D-A6E7-4CD8EA4AAF9B}"/>
              </a:ext>
            </a:extLst>
          </p:cNvPr>
          <p:cNvSpPr/>
          <p:nvPr/>
        </p:nvSpPr>
        <p:spPr>
          <a:xfrm rot="16456228">
            <a:off x="7152018" y="3828313"/>
            <a:ext cx="398896" cy="6439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6D4FCEB-6379-4D47-998E-2E146D6C0688}"/>
              </a:ext>
            </a:extLst>
          </p:cNvPr>
          <p:cNvSpPr/>
          <p:nvPr/>
        </p:nvSpPr>
        <p:spPr>
          <a:xfrm rot="20613508">
            <a:off x="6473006" y="3233813"/>
            <a:ext cx="654844" cy="59204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2DE3EE-C7A7-C245-9228-E32BA9975F8F}"/>
              </a:ext>
            </a:extLst>
          </p:cNvPr>
          <p:cNvSpPr/>
          <p:nvPr/>
        </p:nvSpPr>
        <p:spPr>
          <a:xfrm rot="20613508">
            <a:off x="6577036" y="3350212"/>
            <a:ext cx="453862" cy="35924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8E9CD57-D597-3A43-87DA-AAB050C653D8}"/>
              </a:ext>
            </a:extLst>
          </p:cNvPr>
          <p:cNvSpPr/>
          <p:nvPr/>
        </p:nvSpPr>
        <p:spPr>
          <a:xfrm rot="20613508">
            <a:off x="6665274" y="3443448"/>
            <a:ext cx="271257" cy="16981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30B2750-EE2B-D041-9C71-1C324567B6D4}"/>
              </a:ext>
            </a:extLst>
          </p:cNvPr>
          <p:cNvCxnSpPr>
            <a:cxnSpLocks/>
          </p:cNvCxnSpPr>
          <p:nvPr/>
        </p:nvCxnSpPr>
        <p:spPr>
          <a:xfrm>
            <a:off x="7237770" y="3362960"/>
            <a:ext cx="267032" cy="3716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A5FA49-A3C2-C84F-8238-0A763B0A971E}"/>
              </a:ext>
            </a:extLst>
          </p:cNvPr>
          <p:cNvCxnSpPr/>
          <p:nvPr/>
        </p:nvCxnSpPr>
        <p:spPr>
          <a:xfrm flipV="1">
            <a:off x="7493842" y="2888474"/>
            <a:ext cx="986006" cy="51762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19292D5-578E-0E42-BE5B-11BD372AA16E}"/>
              </a:ext>
            </a:extLst>
          </p:cNvPr>
          <p:cNvCxnSpPr/>
          <p:nvPr/>
        </p:nvCxnSpPr>
        <p:spPr>
          <a:xfrm flipH="1" flipV="1">
            <a:off x="7498129" y="3400127"/>
            <a:ext cx="365351" cy="1069085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AFC485-3399-0243-B23B-E10F24408B52}"/>
              </a:ext>
            </a:extLst>
          </p:cNvPr>
          <p:cNvGrpSpPr/>
          <p:nvPr/>
        </p:nvGrpSpPr>
        <p:grpSpPr>
          <a:xfrm rot="20534258">
            <a:off x="7635942" y="3356217"/>
            <a:ext cx="675620" cy="509511"/>
            <a:chOff x="3992812" y="2822545"/>
            <a:chExt cx="675620" cy="50951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3901572-EDC9-1248-934F-2A98C6091455}"/>
                </a:ext>
              </a:extLst>
            </p:cNvPr>
            <p:cNvSpPr/>
            <p:nvPr/>
          </p:nvSpPr>
          <p:spPr>
            <a:xfrm rot="13140339">
              <a:off x="3992812" y="2822545"/>
              <a:ext cx="675620" cy="5095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68A9221-F98F-4547-BD34-EA00B4666F79}"/>
                </a:ext>
              </a:extLst>
            </p:cNvPr>
            <p:cNvSpPr/>
            <p:nvPr/>
          </p:nvSpPr>
          <p:spPr>
            <a:xfrm rot="13140339">
              <a:off x="4047686" y="2916071"/>
              <a:ext cx="555898" cy="309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EC32C31-168A-FE4B-8EE4-A4F272478A3A}"/>
                </a:ext>
              </a:extLst>
            </p:cNvPr>
            <p:cNvSpPr/>
            <p:nvPr/>
          </p:nvSpPr>
          <p:spPr>
            <a:xfrm rot="13140339">
              <a:off x="4163368" y="2998170"/>
              <a:ext cx="327741" cy="146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C37C5D9-2AB6-3141-B94A-263F2BA5FD37}"/>
              </a:ext>
            </a:extLst>
          </p:cNvPr>
          <p:cNvSpPr txBox="1"/>
          <p:nvPr/>
        </p:nvSpPr>
        <p:spPr>
          <a:xfrm>
            <a:off x="8253624" y="3618700"/>
            <a:ext cx="35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60890E-1B9A-7340-BF0E-908F34A45BF3}"/>
              </a:ext>
            </a:extLst>
          </p:cNvPr>
          <p:cNvSpPr txBox="1"/>
          <p:nvPr/>
        </p:nvSpPr>
        <p:spPr>
          <a:xfrm>
            <a:off x="7839732" y="3840427"/>
            <a:ext cx="35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357EEEF-A789-C24A-94B5-A38AE46F70A1}"/>
              </a:ext>
            </a:extLst>
          </p:cNvPr>
          <p:cNvSpPr txBox="1"/>
          <p:nvPr/>
        </p:nvSpPr>
        <p:spPr>
          <a:xfrm>
            <a:off x="8128058" y="3016107"/>
            <a:ext cx="35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D4798767-8C45-264F-928F-4472FBCE47DB}"/>
              </a:ext>
            </a:extLst>
          </p:cNvPr>
          <p:cNvSpPr/>
          <p:nvPr/>
        </p:nvSpPr>
        <p:spPr>
          <a:xfrm flipH="1">
            <a:off x="5549714" y="2487726"/>
            <a:ext cx="1115568" cy="1143000"/>
          </a:xfrm>
          <a:prstGeom prst="arc">
            <a:avLst>
              <a:gd name="adj1" fmla="val 13513159"/>
              <a:gd name="adj2" fmla="val 19023173"/>
            </a:avLst>
          </a:prstGeom>
          <a:ln w="38100">
            <a:solidFill>
              <a:schemeClr val="tx1"/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F6DA113-B433-F846-9DDC-64F8E0AA7EE1}"/>
              </a:ext>
            </a:extLst>
          </p:cNvPr>
          <p:cNvGrpSpPr>
            <a:grpSpLocks noChangeAspect="1"/>
          </p:cNvGrpSpPr>
          <p:nvPr/>
        </p:nvGrpSpPr>
        <p:grpSpPr>
          <a:xfrm>
            <a:off x="1612472" y="2287544"/>
            <a:ext cx="2770549" cy="1404823"/>
            <a:chOff x="871658" y="2451966"/>
            <a:chExt cx="3140150" cy="1592231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3C1A578-5871-CC4A-93E5-EAAC8CB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658" y="245196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67ED15D-EBF2-544F-8D93-ACBC631D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258" y="2536526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111BA5-619A-D84B-86D5-B6599E7F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447" y="2624597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013BD68-76B1-FB43-9F60-D30EACBB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72" y="2707639"/>
              <a:ext cx="812800" cy="8128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98BD80D-4383-DC41-A524-0C7B7AFFEE1C}"/>
                </a:ext>
              </a:extLst>
            </p:cNvPr>
            <p:cNvGrpSpPr/>
            <p:nvPr/>
          </p:nvGrpSpPr>
          <p:grpSpPr>
            <a:xfrm rot="20226719">
              <a:off x="1087923" y="2472522"/>
              <a:ext cx="2923885" cy="1571675"/>
              <a:chOff x="956687" y="1858349"/>
              <a:chExt cx="3308048" cy="1425976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DDC85F4C-B198-F14D-B656-8EE9AFE35F8C}"/>
                  </a:ext>
                </a:extLst>
              </p:cNvPr>
              <p:cNvSpPr/>
              <p:nvPr/>
            </p:nvSpPr>
            <p:spPr>
              <a:xfrm rot="12990820" flipH="1" flipV="1">
                <a:off x="1803205" y="2182419"/>
                <a:ext cx="2368975" cy="689338"/>
              </a:xfrm>
              <a:prstGeom prst="arc">
                <a:avLst>
                  <a:gd name="adj1" fmla="val 11610730"/>
                  <a:gd name="adj2" fmla="val 20711355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C5EB07B-4FAF-0649-A14F-2A4D45539EFB}"/>
                  </a:ext>
                </a:extLst>
              </p:cNvPr>
              <p:cNvSpPr/>
              <p:nvPr/>
            </p:nvSpPr>
            <p:spPr>
              <a:xfrm rot="13139306" flipH="1" flipV="1">
                <a:off x="1095792" y="1930328"/>
                <a:ext cx="3168943" cy="1234786"/>
              </a:xfrm>
              <a:prstGeom prst="arc">
                <a:avLst>
                  <a:gd name="adj1" fmla="val 11837456"/>
                  <a:gd name="adj2" fmla="val 20167110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FD693E95-77DA-D244-B9A8-2AD1A672C673}"/>
                  </a:ext>
                </a:extLst>
              </p:cNvPr>
              <p:cNvSpPr/>
              <p:nvPr/>
            </p:nvSpPr>
            <p:spPr>
              <a:xfrm rot="12797821" flipH="1" flipV="1">
                <a:off x="1021785" y="1949134"/>
                <a:ext cx="3136220" cy="1335191"/>
              </a:xfrm>
              <a:prstGeom prst="arc">
                <a:avLst>
                  <a:gd name="adj1" fmla="val 12900471"/>
                  <a:gd name="adj2" fmla="val 20305289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56CDFE3C-77C7-6D47-A0E8-CE82962AE477}"/>
                  </a:ext>
                </a:extLst>
              </p:cNvPr>
              <p:cNvSpPr/>
              <p:nvPr/>
            </p:nvSpPr>
            <p:spPr>
              <a:xfrm rot="12714946" flipH="1" flipV="1">
                <a:off x="956687" y="1858349"/>
                <a:ext cx="3136219" cy="1395134"/>
              </a:xfrm>
              <a:prstGeom prst="arc">
                <a:avLst>
                  <a:gd name="adj1" fmla="val 12928462"/>
                  <a:gd name="adj2" fmla="val 20514741"/>
                </a:avLst>
              </a:prstGeom>
              <a:ln w="12700">
                <a:solidFill>
                  <a:schemeClr val="tx1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F00E121-243B-3F4E-9A7B-97E9DB5285DB}"/>
              </a:ext>
            </a:extLst>
          </p:cNvPr>
          <p:cNvSpPr txBox="1"/>
          <p:nvPr/>
        </p:nvSpPr>
        <p:spPr>
          <a:xfrm>
            <a:off x="4636935" y="2166882"/>
            <a:ext cx="29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Data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D09C0F-6DF9-B24C-A599-AD4AC8D7A90B}"/>
              </a:ext>
            </a:extLst>
          </p:cNvPr>
          <p:cNvSpPr txBox="1"/>
          <p:nvPr/>
        </p:nvSpPr>
        <p:spPr>
          <a:xfrm>
            <a:off x="4631466" y="4231135"/>
            <a:ext cx="29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Tasks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58FCF-ED68-ED40-85D4-9D7DD8BE6062}"/>
              </a:ext>
            </a:extLst>
          </p:cNvPr>
          <p:cNvGrpSpPr>
            <a:grpSpLocks noChangeAspect="1"/>
          </p:cNvGrpSpPr>
          <p:nvPr/>
        </p:nvGrpSpPr>
        <p:grpSpPr>
          <a:xfrm>
            <a:off x="3087189" y="2178086"/>
            <a:ext cx="345657" cy="504596"/>
            <a:chOff x="2997556" y="2190199"/>
            <a:chExt cx="383660" cy="560070"/>
          </a:xfrm>
        </p:grpSpPr>
        <p:sp>
          <p:nvSpPr>
            <p:cNvPr id="125" name="Trapezoid 124">
              <a:extLst>
                <a:ext uri="{FF2B5EF4-FFF2-40B4-BE49-F238E27FC236}">
                  <a16:creationId xmlns:a16="http://schemas.microsoft.com/office/drawing/2014/main" id="{4840FB41-8661-D442-849C-41B75BE7CD84}"/>
                </a:ext>
              </a:extLst>
            </p:cNvPr>
            <p:cNvSpPr/>
            <p:nvPr/>
          </p:nvSpPr>
          <p:spPr>
            <a:xfrm rot="5400000">
              <a:off x="2909351" y="2278404"/>
              <a:ext cx="560070" cy="383660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6749C80-BB1F-8747-8246-691EA76A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86009" y="2308459"/>
              <a:ext cx="198120" cy="326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93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2791728" y="1975825"/>
            <a:ext cx="2163925" cy="2124551"/>
            <a:chOff x="6684654" y="759327"/>
            <a:chExt cx="2569074" cy="2482573"/>
          </a:xfrm>
        </p:grpSpPr>
        <p:grpSp>
          <p:nvGrpSpPr>
            <p:cNvPr id="52" name="Group 51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2750562" y="4106884"/>
            <a:ext cx="2334060" cy="1325563"/>
          </a:xfrm>
        </p:spPr>
        <p:txBody>
          <a:bodyPr/>
          <a:lstStyle/>
          <a:p>
            <a:r>
              <a:rPr lang="en-US" dirty="0"/>
              <a:t>Organize</a:t>
            </a: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7280133" y="4066244"/>
            <a:ext cx="2334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Practice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205188" y="1975825"/>
            <a:ext cx="2163925" cy="2124551"/>
            <a:chOff x="6684654" y="759327"/>
            <a:chExt cx="2569074" cy="2482573"/>
          </a:xfrm>
        </p:grpSpPr>
        <p:grpSp>
          <p:nvGrpSpPr>
            <p:cNvPr id="77" name="Group 76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9392545" y="3395361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880769" y="3677544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24703" y="2740170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ADAD7C-AEB2-AB44-A03F-D2C1780A0E47}"/>
              </a:ext>
            </a:extLst>
          </p:cNvPr>
          <p:cNvCxnSpPr/>
          <p:nvPr/>
        </p:nvCxnSpPr>
        <p:spPr>
          <a:xfrm>
            <a:off x="5807456" y="2837277"/>
            <a:ext cx="68072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2838BAF-0134-BD47-BB51-35A162F017EE}"/>
              </a:ext>
            </a:extLst>
          </p:cNvPr>
          <p:cNvCxnSpPr>
            <a:cxnSpLocks/>
          </p:cNvCxnSpPr>
          <p:nvPr/>
        </p:nvCxnSpPr>
        <p:spPr>
          <a:xfrm flipH="1" flipV="1">
            <a:off x="5811520" y="3292101"/>
            <a:ext cx="6766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&lt;-&gt;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Organization: Model current behavior</a:t>
            </a:r>
          </a:p>
          <a:p>
            <a:pPr lvl="1"/>
            <a:r>
              <a:rPr lang="en-US" dirty="0"/>
              <a:t>Compress current behavior into shorter description </a:t>
            </a:r>
            <a:r>
              <a:rPr lang="mr-IN" dirty="0"/>
              <a:t>–</a:t>
            </a:r>
            <a:r>
              <a:rPr lang="en-US" dirty="0"/>
              <a:t> “skills”</a:t>
            </a:r>
          </a:p>
          <a:p>
            <a:pPr lvl="1"/>
            <a:r>
              <a:rPr lang="en-US" b="1" dirty="0"/>
              <a:t>Ex:</a:t>
            </a:r>
            <a:r>
              <a:rPr lang="en-US" dirty="0"/>
              <a:t> Fit density model of behavior</a:t>
            </a:r>
          </a:p>
          <a:p>
            <a:pPr lvl="1"/>
            <a:endParaRPr lang="en-US" dirty="0"/>
          </a:p>
          <a:p>
            <a:r>
              <a:rPr lang="en-US" dirty="0"/>
              <a:t>Practice: Acquire Skills</a:t>
            </a:r>
          </a:p>
          <a:p>
            <a:pPr lvl="1"/>
            <a:r>
              <a:rPr lang="en-US" dirty="0"/>
              <a:t> Learn tasks derived from model of current behavior</a:t>
            </a:r>
          </a:p>
          <a:p>
            <a:pPr lvl="1"/>
            <a:r>
              <a:rPr lang="en-US" b="1" dirty="0"/>
              <a:t> Ex: </a:t>
            </a:r>
            <a:r>
              <a:rPr lang="en-US" dirty="0"/>
              <a:t>Learn reward functions derived from the density model</a:t>
            </a:r>
          </a:p>
          <a:p>
            <a:pPr lvl="1"/>
            <a:endParaRPr lang="en-US" dirty="0"/>
          </a:p>
          <a:p>
            <a:r>
              <a:rPr lang="en-US" dirty="0"/>
              <a:t>Exploration: Expand frontier of behavior</a:t>
            </a:r>
          </a:p>
          <a:p>
            <a:pPr lvl="1"/>
            <a:r>
              <a:rPr lang="en-US" dirty="0"/>
              <a:t>Novelty </a:t>
            </a:r>
            <a:r>
              <a:rPr lang="en-US" dirty="0" err="1"/>
              <a:t>w.r.t</a:t>
            </a:r>
            <a:r>
              <a:rPr lang="en-US" dirty="0"/>
              <a:t> current model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7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D8D5-2182-AC4A-B65A-560BD1A4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A40D-D0A0-FC45-8B7F-39C34EDB2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3844" cy="4351338"/>
          </a:xfrm>
        </p:spPr>
        <p:txBody>
          <a:bodyPr/>
          <a:lstStyle/>
          <a:p>
            <a:r>
              <a:rPr lang="en-US" dirty="0"/>
              <a:t>Method for producing task distribution, scaling to visual environments</a:t>
            </a:r>
          </a:p>
          <a:p>
            <a:pPr lvl="1"/>
            <a:r>
              <a:rPr lang="en-US" dirty="0"/>
              <a:t>Discriminative Clustering</a:t>
            </a:r>
          </a:p>
          <a:p>
            <a:endParaRPr lang="en-US" dirty="0"/>
          </a:p>
          <a:p>
            <a:r>
              <a:rPr lang="en-US" dirty="0"/>
              <a:t>Effective meta-learning of unsupervised task distribution</a:t>
            </a:r>
          </a:p>
          <a:p>
            <a:endParaRPr lang="en-US" dirty="0"/>
          </a:p>
          <a:p>
            <a:r>
              <a:rPr lang="en-US" dirty="0"/>
              <a:t>Positive transfer to downstream test tasks and accelerated learning on target task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3960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Automatic Curriculum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264" y="2474849"/>
            <a:ext cx="7427976" cy="3907663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Organize Behavior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Babble current behavior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Update density model of behavior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Practice [+ Explore]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Learn updated task distribution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Explore based on density model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9576" y="1690688"/>
            <a:ext cx="12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84945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6D7FC4-4075-F14F-961C-EE766C6A5000}"/>
              </a:ext>
            </a:extLst>
          </p:cNvPr>
          <p:cNvSpPr txBox="1">
            <a:spLocks/>
          </p:cNvSpPr>
          <p:nvPr/>
        </p:nvSpPr>
        <p:spPr>
          <a:xfrm>
            <a:off x="838200" y="573294"/>
            <a:ext cx="10515600" cy="12157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Avenir Book" panose="02000503020000020003" pitchFamily="2" charset="0"/>
              </a:rPr>
              <a:t>Goal</a:t>
            </a:r>
            <a:r>
              <a:rPr lang="en-US" sz="3600">
                <a:latin typeface="Avenir Book" panose="02000503020000020003" pitchFamily="2" charset="0"/>
              </a:rPr>
              <a:t>: Prepare a visuomotor agent with</a:t>
            </a:r>
            <a:r>
              <a:rPr lang="en-US" sz="3600" b="1">
                <a:latin typeface="Avenir Book" panose="02000503020000020003" pitchFamily="2" charset="0"/>
              </a:rPr>
              <a:t> </a:t>
            </a:r>
            <a:r>
              <a:rPr lang="en-US" sz="3600" b="1">
                <a:solidFill>
                  <a:srgbClr val="0070C0"/>
                </a:solidFill>
                <a:latin typeface="Avenir Book" panose="02000503020000020003" pitchFamily="2" charset="0"/>
              </a:rPr>
              <a:t>useful </a:t>
            </a:r>
            <a:r>
              <a:rPr lang="en-US" sz="3600">
                <a:latin typeface="Avenir Book" panose="02000503020000020003" pitchFamily="2" charset="0"/>
              </a:rPr>
              <a:t>RL</a:t>
            </a:r>
            <a:r>
              <a:rPr lang="en-US" sz="3600" b="1">
                <a:latin typeface="Avenir Book" panose="02000503020000020003" pitchFamily="2" charset="0"/>
              </a:rPr>
              <a:t> </a:t>
            </a:r>
            <a:r>
              <a:rPr lang="en-US" sz="3600">
                <a:latin typeface="Avenir Book" panose="02000503020000020003" pitchFamily="2" charset="0"/>
              </a:rPr>
              <a:t>strategies</a:t>
            </a:r>
            <a:r>
              <a:rPr lang="en-US" sz="3600" b="1">
                <a:latin typeface="Avenir Book" panose="02000503020000020003" pitchFamily="2" charset="0"/>
              </a:rPr>
              <a:t> </a:t>
            </a:r>
            <a:r>
              <a:rPr lang="en-US" sz="3600">
                <a:latin typeface="Avenir Book" panose="02000503020000020003" pitchFamily="2" charset="0"/>
              </a:rPr>
              <a:t>by </a:t>
            </a:r>
            <a:r>
              <a:rPr lang="en-US" sz="3600" b="1">
                <a:solidFill>
                  <a:srgbClr val="0070C0"/>
                </a:solidFill>
                <a:latin typeface="Avenir Book" panose="02000503020000020003" pitchFamily="2" charset="0"/>
              </a:rPr>
              <a:t>pre-training</a:t>
            </a:r>
            <a:r>
              <a:rPr lang="en-US" sz="3600">
                <a:latin typeface="Avenir Book" panose="02000503020000020003" pitchFamily="2" charset="0"/>
              </a:rPr>
              <a:t> with </a:t>
            </a:r>
            <a:r>
              <a:rPr lang="en-US" sz="3600" b="1">
                <a:solidFill>
                  <a:srgbClr val="0070C0"/>
                </a:solidFill>
                <a:latin typeface="Avenir Book" panose="02000503020000020003" pitchFamily="2" charset="0"/>
              </a:rPr>
              <a:t>self-generated tasks</a:t>
            </a:r>
            <a:r>
              <a:rPr lang="en-US" sz="3600">
                <a:latin typeface="Avenir Book" panose="02000503020000020003" pitchFamily="2" charset="0"/>
              </a:rPr>
              <a:t>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8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Navigation in </a:t>
            </a:r>
            <a:r>
              <a:rPr lang="en-US" dirty="0" err="1"/>
              <a:t>VizDoom</a:t>
            </a:r>
            <a:endParaRPr lang="en-US" dirty="0"/>
          </a:p>
          <a:p>
            <a:r>
              <a:rPr lang="en-US" dirty="0" err="1"/>
              <a:t>MuJoCo</a:t>
            </a:r>
            <a:r>
              <a:rPr lang="en-US" dirty="0"/>
              <a:t> Sawyer w. position control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55" y="638008"/>
            <a:ext cx="2105359" cy="2105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94" y="3531486"/>
            <a:ext cx="2128251" cy="2128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210" y="3237915"/>
            <a:ext cx="2128251" cy="2128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84" y="3582367"/>
            <a:ext cx="2077370" cy="207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83595D-3D75-8744-819C-647DC98E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66" y="3930174"/>
            <a:ext cx="1816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0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5086" y="2758156"/>
            <a:ext cx="2245895" cy="786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503326" y="253158"/>
            <a:ext cx="2163925" cy="2124551"/>
            <a:chOff x="6684654" y="759327"/>
            <a:chExt cx="2569074" cy="2482573"/>
          </a:xfrm>
        </p:grpSpPr>
        <p:grpSp>
          <p:nvGrpSpPr>
            <p:cNvPr id="49" name="Group 48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Oval 3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/>
              <a:t>Organize</a:t>
            </a:r>
            <a:endParaRPr lang="en-US" dirty="0"/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777499"/>
            <a:ext cx="10086474" cy="4351338"/>
          </a:xfrm>
        </p:spPr>
        <p:txBody>
          <a:bodyPr>
            <a:normAutofit/>
          </a:bodyPr>
          <a:lstStyle/>
          <a:p>
            <a:r>
              <a:rPr lang="en-US" dirty="0"/>
              <a:t>Organization as Information-Maximization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45" y="2902182"/>
            <a:ext cx="1514975" cy="511076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6624508" y="3412830"/>
            <a:ext cx="308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Z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595503" y="3259594"/>
            <a:ext cx="1435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Trajectory of states</a:t>
            </a:r>
            <a:endParaRPr lang="en-US" sz="2200" dirty="0"/>
          </a:p>
        </p:txBody>
      </p:sp>
      <p:cxnSp>
        <p:nvCxnSpPr>
          <p:cNvPr id="155" name="Straight Arrow Connector 154"/>
          <p:cNvCxnSpPr/>
          <p:nvPr/>
        </p:nvCxnSpPr>
        <p:spPr>
          <a:xfrm>
            <a:off x="7035698" y="3628275"/>
            <a:ext cx="512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8971875" y="3628275"/>
            <a:ext cx="512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7701305" y="3325675"/>
            <a:ext cx="11676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Noisy Channel</a:t>
            </a:r>
          </a:p>
        </p:txBody>
      </p:sp>
    </p:spTree>
    <p:extLst>
      <p:ext uri="{BB962C8B-B14F-4D97-AF65-F5344CB8AC3E}">
        <p14:creationId xmlns:p14="http://schemas.microsoft.com/office/powerpoint/2010/main" val="49906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5086" y="2758156"/>
            <a:ext cx="2245895" cy="786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503294" y="255290"/>
            <a:ext cx="2163925" cy="2124551"/>
            <a:chOff x="6684654" y="759327"/>
            <a:chExt cx="2569074" cy="2482573"/>
          </a:xfrm>
        </p:grpSpPr>
        <p:grpSp>
          <p:nvGrpSpPr>
            <p:cNvPr id="49" name="Group 48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Oval 3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/>
              <a:t>Organize</a:t>
            </a:r>
            <a:endParaRPr lang="en-US" dirty="0"/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777499"/>
            <a:ext cx="10086474" cy="4351338"/>
          </a:xfrm>
        </p:spPr>
        <p:txBody>
          <a:bodyPr>
            <a:normAutofit/>
          </a:bodyPr>
          <a:lstStyle/>
          <a:p>
            <a:r>
              <a:rPr lang="en-US" dirty="0"/>
              <a:t>Organization as Information-Maximization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 a deep mixture model to </a:t>
            </a:r>
            <a:br>
              <a:rPr lang="en-US" dirty="0"/>
            </a:br>
            <a:r>
              <a:rPr lang="en-US" dirty="0"/>
              <a:t>trajectories of current behavior</a:t>
            </a:r>
          </a:p>
          <a:p>
            <a:pPr lvl="1"/>
            <a:r>
              <a:rPr lang="en-US" dirty="0"/>
              <a:t>EM for jointly learning visual representation and trajectory-level clustering</a:t>
            </a:r>
          </a:p>
          <a:p>
            <a:pPr lvl="1"/>
            <a:r>
              <a:rPr lang="en-US" dirty="0"/>
              <a:t>Assume states to be conditionally independent given skill (why?)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19" y="4138509"/>
            <a:ext cx="5746288" cy="608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45" y="2895649"/>
            <a:ext cx="1514975" cy="5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14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/>
          <a:lstStyle/>
          <a:p>
            <a:r>
              <a:rPr lang="en-US" dirty="0"/>
              <a:t>Construct reward functions from our mixture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 policy on task distribution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512938" y="270804"/>
            <a:ext cx="2163925" cy="2124551"/>
            <a:chOff x="6684654" y="759327"/>
            <a:chExt cx="2569074" cy="2482573"/>
          </a:xfrm>
        </p:grpSpPr>
        <p:grpSp>
          <p:nvGrpSpPr>
            <p:cNvPr id="29" name="Group 28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54" y="2930066"/>
            <a:ext cx="4311879" cy="442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32" y="4661133"/>
            <a:ext cx="6254021" cy="6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220802" y="536801"/>
            <a:ext cx="2334060" cy="1325563"/>
          </a:xfrm>
        </p:spPr>
        <p:txBody>
          <a:bodyPr/>
          <a:lstStyle/>
          <a:p>
            <a:r>
              <a:rPr lang="en-US" dirty="0"/>
              <a:t>Explore</a:t>
            </a:r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0326" cy="4351338"/>
          </a:xfrm>
        </p:spPr>
        <p:txBody>
          <a:bodyPr/>
          <a:lstStyle/>
          <a:p>
            <a:r>
              <a:rPr lang="en-US" dirty="0"/>
              <a:t>Since we have density, we can augment reward function with exploration bonus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7507205" y="265962"/>
            <a:ext cx="2163925" cy="2124551"/>
            <a:chOff x="6684654" y="759327"/>
            <a:chExt cx="2569074" cy="2482573"/>
          </a:xfrm>
        </p:grpSpPr>
        <p:grpSp>
          <p:nvGrpSpPr>
            <p:cNvPr id="76" name="Group 75"/>
            <p:cNvGrpSpPr/>
            <p:nvPr/>
          </p:nvGrpSpPr>
          <p:grpSpPr>
            <a:xfrm>
              <a:off x="6693408" y="843895"/>
              <a:ext cx="2560320" cy="2398005"/>
              <a:chOff x="5779008" y="829828"/>
              <a:chExt cx="2560320" cy="2398005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5779008" y="1252728"/>
                <a:ext cx="969264" cy="6579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6473714" y="1910698"/>
                <a:ext cx="274558" cy="1198262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6748272" y="829828"/>
                <a:ext cx="717282" cy="108087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 flipV="1">
                <a:off x="7168951" y="1978589"/>
                <a:ext cx="433755" cy="1249244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6748272" y="1914994"/>
                <a:ext cx="420679" cy="63595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7168713" y="1370263"/>
                <a:ext cx="1170615" cy="604857"/>
              </a:xfrm>
              <a:prstGeom prst="line">
                <a:avLst/>
              </a:prstGeom>
              <a:ln w="3492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Oval 76"/>
            <p:cNvSpPr/>
            <p:nvPr/>
          </p:nvSpPr>
          <p:spPr>
            <a:xfrm rot="13935592">
              <a:off x="6935485" y="1006215"/>
              <a:ext cx="905256" cy="4114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13935592">
              <a:off x="7012940" y="1077051"/>
              <a:ext cx="744842" cy="2496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13935592">
              <a:off x="7166964" y="1144127"/>
              <a:ext cx="439137" cy="1180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19168975">
              <a:off x="7995351" y="1101735"/>
              <a:ext cx="1159690" cy="3301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19168975">
              <a:off x="8110872" y="1163810"/>
              <a:ext cx="954190" cy="20031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9168975">
              <a:off x="8305133" y="1217637"/>
              <a:ext cx="562562" cy="946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3140339">
              <a:off x="8357626" y="2007500"/>
              <a:ext cx="802115" cy="5953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3140339">
              <a:off x="8422774" y="2116787"/>
              <a:ext cx="659978" cy="3612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3140339">
              <a:off x="8560114" y="2212721"/>
              <a:ext cx="389104" cy="1707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16456228">
              <a:off x="7380252" y="2558823"/>
              <a:ext cx="960871" cy="2665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456228">
              <a:off x="7471211" y="2602098"/>
              <a:ext cx="790602" cy="1617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456228">
              <a:off x="7633131" y="2646231"/>
              <a:ext cx="466116" cy="76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20613508">
              <a:off x="6684654" y="1836090"/>
              <a:ext cx="777450" cy="69181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20613508">
              <a:off x="6808161" y="1972105"/>
              <a:ext cx="538838" cy="419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20613508">
              <a:off x="6912920" y="2081052"/>
              <a:ext cx="322044" cy="1984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9694562" y="1685498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182786" y="1967681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626720" y="1030307"/>
            <a:ext cx="3529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13" y="4133517"/>
            <a:ext cx="6646403" cy="147917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5" y="3087412"/>
            <a:ext cx="4311879" cy="4422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34527" y="4167909"/>
            <a:ext cx="417094" cy="5163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285" y="-306347"/>
            <a:ext cx="12519968" cy="3693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55" y="3226540"/>
            <a:ext cx="162560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855" y="3226540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55" y="3210792"/>
            <a:ext cx="1625600" cy="162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55" y="3226540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2655" y="3071092"/>
            <a:ext cx="19050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55" y="5069838"/>
            <a:ext cx="1625600" cy="162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05" y="506983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55" y="5069838"/>
            <a:ext cx="1625600" cy="1625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43" y="5069838"/>
            <a:ext cx="1625600" cy="1625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5355" y="4840456"/>
            <a:ext cx="1905000" cy="1905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9660" y="3840478"/>
            <a:ext cx="122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Cluster 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169" y="5542318"/>
            <a:ext cx="122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165298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3" y="637674"/>
            <a:ext cx="11794391" cy="234615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02630" y="4764505"/>
            <a:ext cx="10302475" cy="1673726"/>
            <a:chOff x="656390" y="4469063"/>
            <a:chExt cx="11394674" cy="1905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64" y="4748463"/>
              <a:ext cx="1625600" cy="1625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764" y="4748463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064" y="4748463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64" y="4737100"/>
              <a:ext cx="1625600" cy="1625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664" y="4748463"/>
              <a:ext cx="1625600" cy="1625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90" y="4469063"/>
              <a:ext cx="1905000" cy="19050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97137" y="3130688"/>
            <a:ext cx="10307968" cy="1673977"/>
            <a:chOff x="793842" y="2906379"/>
            <a:chExt cx="11328494" cy="1905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6736" y="3050966"/>
              <a:ext cx="1625600" cy="1625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324" y="3046080"/>
              <a:ext cx="1625600" cy="1625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912" y="3046080"/>
              <a:ext cx="1625600" cy="1625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067135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88" y="3067135"/>
              <a:ext cx="1625600" cy="16256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42" y="2906379"/>
              <a:ext cx="19050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62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to Test Task distributions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4821" y="2202448"/>
            <a:ext cx="4732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Apply policy on test object-direct navigation tasks.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Given an environment, randomly sample an object as goal.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Reward function is inverse distance to object.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E1C62-FF95-0949-AA6D-A40AABB0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21"/>
            <a:ext cx="12192000" cy="3309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1FC5CC-F785-D643-8DE6-E985A27CDDDD}"/>
              </a:ext>
            </a:extLst>
          </p:cNvPr>
          <p:cNvSpPr/>
          <p:nvPr/>
        </p:nvSpPr>
        <p:spPr>
          <a:xfrm>
            <a:off x="0" y="4391378"/>
            <a:ext cx="12192000" cy="1309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6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A3F9-470C-0D41-81E3-4627440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as Parameter Initialization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4E412-8BC7-A543-8CDF-1ABE6F353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601" y="1825625"/>
            <a:ext cx="8426798" cy="4351338"/>
          </a:xfrm>
        </p:spPr>
      </p:pic>
    </p:spTree>
    <p:extLst>
      <p:ext uri="{BB962C8B-B14F-4D97-AF65-F5344CB8AC3E}">
        <p14:creationId xmlns:p14="http://schemas.microsoft.com/office/powerpoint/2010/main" val="103084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B64B-3A90-0A49-9FFD-8FB1B180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The Need to Generalize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0C0FC-731B-F146-8865-61720AB408DD}"/>
              </a:ext>
            </a:extLst>
          </p:cNvPr>
          <p:cNvSpPr txBox="1"/>
          <p:nvPr/>
        </p:nvSpPr>
        <p:spPr>
          <a:xfrm>
            <a:off x="1819469" y="2463282"/>
            <a:ext cx="345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elegans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5F1BF-6CAF-BC41-A232-E1591429BF7B}"/>
              </a:ext>
            </a:extLst>
          </p:cNvPr>
          <p:cNvSpPr/>
          <p:nvPr/>
        </p:nvSpPr>
        <p:spPr>
          <a:xfrm>
            <a:off x="1324947" y="1917847"/>
            <a:ext cx="4114800" cy="319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D343C3-D903-D145-B5FF-89C8F16361C1}"/>
              </a:ext>
            </a:extLst>
          </p:cNvPr>
          <p:cNvSpPr/>
          <p:nvPr/>
        </p:nvSpPr>
        <p:spPr>
          <a:xfrm>
            <a:off x="6609184" y="1917846"/>
            <a:ext cx="4114800" cy="319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43FC1-D9ED-BB4F-B38A-BE4A135805BF}"/>
              </a:ext>
            </a:extLst>
          </p:cNvPr>
          <p:cNvSpPr txBox="1"/>
          <p:nvPr/>
        </p:nvSpPr>
        <p:spPr>
          <a:xfrm>
            <a:off x="2340244" y="5734373"/>
            <a:ext cx="5738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(the environment is dynamic / changing)</a:t>
            </a:r>
          </a:p>
          <a:p>
            <a:r>
              <a:rPr lang="en-US" dirty="0"/>
              <a:t>Left: show c elegans doing </a:t>
            </a:r>
            <a:r>
              <a:rPr lang="en-US" dirty="0" err="1"/>
              <a:t>infotaxis</a:t>
            </a:r>
            <a:endParaRPr lang="en-US" dirty="0"/>
          </a:p>
          <a:p>
            <a:r>
              <a:rPr lang="en-US" dirty="0"/>
              <a:t>Right: show new Caledonian crow using tools (generalizing)</a:t>
            </a:r>
          </a:p>
        </p:txBody>
      </p:sp>
    </p:spTree>
    <p:extLst>
      <p:ext uri="{BB962C8B-B14F-4D97-AF65-F5344CB8AC3E}">
        <p14:creationId xmlns:p14="http://schemas.microsoft.com/office/powerpoint/2010/main" val="376872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6DF0-643E-814D-89C0-103F7DD2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Generalization and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F2A4-389B-6540-9305-059165A8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967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We want to </a:t>
            </a:r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</a:rPr>
              <a:t>efficiently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build</a:t>
            </a:r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systems that generalize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Transfer of function</a:t>
            </a:r>
          </a:p>
          <a:p>
            <a:pPr lvl="1"/>
            <a:r>
              <a:rPr lang="en-US" sz="2800" dirty="0">
                <a:latin typeface="Avenir Book" panose="02000503020000020003" pitchFamily="2" charset="0"/>
              </a:rPr>
              <a:t>Requirement of less direct supervision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3200400" lvl="7" indent="0">
              <a:buNone/>
            </a:pPr>
            <a:r>
              <a:rPr lang="en-US" sz="3200" dirty="0">
                <a:latin typeface="Avenir Book" panose="02000503020000020003" pitchFamily="2" charset="0"/>
              </a:rPr>
              <a:t>Multi-task learning</a:t>
            </a:r>
          </a:p>
          <a:p>
            <a:pPr marL="3200400" lvl="7" indent="0">
              <a:buNone/>
            </a:pPr>
            <a:r>
              <a:rPr lang="en-US" sz="3200" dirty="0">
                <a:latin typeface="Avenir Book" panose="02000503020000020003" pitchFamily="2" charset="0"/>
              </a:rPr>
              <a:t>Meta-learning</a:t>
            </a:r>
          </a:p>
          <a:p>
            <a:pPr marL="3200400" lvl="7" indent="0">
              <a:buNone/>
            </a:pPr>
            <a:r>
              <a:rPr lang="en-US" sz="3200" dirty="0">
                <a:latin typeface="Avenir Book" panose="02000503020000020003" pitchFamily="2" charset="0"/>
              </a:rPr>
              <a:t>Continual learning</a:t>
            </a:r>
          </a:p>
          <a:p>
            <a:pPr marL="3200400" lvl="7" indent="0">
              <a:buNone/>
            </a:pPr>
            <a:r>
              <a:rPr lang="en-US" sz="3200" dirty="0">
                <a:latin typeface="Avenir Book" panose="02000503020000020003" pitchFamily="2" charset="0"/>
              </a:rPr>
              <a:t>Unsupervised learning</a:t>
            </a:r>
          </a:p>
          <a:p>
            <a:pPr marL="3200400" lvl="7" indent="0">
              <a:buNone/>
            </a:pPr>
            <a:r>
              <a:rPr lang="en-US" sz="3200" dirty="0">
                <a:latin typeface="Avenir Book" panose="02000503020000020003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3005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D1D9-50DF-C642-8375-6E691ADA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From Specialists to Generalists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B4481-C467-A54B-85B2-6791F8E9F648}"/>
              </a:ext>
            </a:extLst>
          </p:cNvPr>
          <p:cNvSpPr txBox="1"/>
          <p:nvPr/>
        </p:nvSpPr>
        <p:spPr>
          <a:xfrm>
            <a:off x="3208149" y="3657600"/>
            <a:ext cx="282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Visuals showing one of each</a:t>
            </a:r>
          </a:p>
        </p:txBody>
      </p:sp>
    </p:spTree>
    <p:extLst>
      <p:ext uri="{BB962C8B-B14F-4D97-AF65-F5344CB8AC3E}">
        <p14:creationId xmlns:p14="http://schemas.microsoft.com/office/powerpoint/2010/main" val="10832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E1A420-77AF-9245-84D0-572A0C24902C}"/>
              </a:ext>
            </a:extLst>
          </p:cNvPr>
          <p:cNvSpPr txBox="1">
            <a:spLocks/>
          </p:cNvSpPr>
          <p:nvPr/>
        </p:nvSpPr>
        <p:spPr>
          <a:xfrm>
            <a:off x="7573715" y="1785461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Meta-learning for RL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description of task inferred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from data </a:t>
            </a:r>
            <a:r>
              <a:rPr lang="en-US" sz="2400" dirty="0">
                <a:latin typeface="Avenir Book" panose="02000503020000020003" pitchFamily="2" charset="0"/>
              </a:rPr>
              <a:t>collected by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Multi-task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2CB8-7D3F-AC4F-9210-3FF8944A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44" y="1825625"/>
            <a:ext cx="35703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Contextual Policies</a:t>
            </a: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</a:t>
            </a: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given task description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e.g. a goal</a:t>
            </a:r>
          </a:p>
          <a:p>
            <a:pPr lvl="2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73D913-420E-4048-8901-BA276DEF6949}"/>
              </a:ext>
            </a:extLst>
          </p:cNvPr>
          <p:cNvCxnSpPr/>
          <p:nvPr/>
        </p:nvCxnSpPr>
        <p:spPr>
          <a:xfrm>
            <a:off x="4947821" y="3743214"/>
            <a:ext cx="182880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0DFFCB-618D-9E4F-B1BE-2990053B4B5C}"/>
              </a:ext>
            </a:extLst>
          </p:cNvPr>
          <p:cNvSpPr txBox="1"/>
          <p:nvPr/>
        </p:nvSpPr>
        <p:spPr>
          <a:xfrm>
            <a:off x="4882216" y="3266189"/>
            <a:ext cx="2079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Avenir Book" panose="02000503020000020003" pitchFamily="2" charset="0"/>
              </a:rPr>
              <a:t>more general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F20808-45CC-3B44-A062-26802CA7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59" y="2637081"/>
            <a:ext cx="20320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3B567-A954-6F48-AE2E-ABAC22D1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611" y="2637081"/>
            <a:ext cx="161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FA13D5-0BD6-8246-BAF7-5F855580ACF5}"/>
              </a:ext>
            </a:extLst>
          </p:cNvPr>
          <p:cNvSpPr txBox="1">
            <a:spLocks/>
          </p:cNvSpPr>
          <p:nvPr/>
        </p:nvSpPr>
        <p:spPr>
          <a:xfrm>
            <a:off x="7573715" y="1785461"/>
            <a:ext cx="445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>
              <a:latin typeface="Avenir Book" panose="02000503020000020003" pitchFamily="2" charset="0"/>
            </a:endParaRP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Condition policy on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description of task inferred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from data </a:t>
            </a:r>
            <a:r>
              <a:rPr lang="en-US" sz="2400" dirty="0">
                <a:latin typeface="Avenir Book" panose="02000503020000020003" pitchFamily="2" charset="0"/>
              </a:rPr>
              <a:t>collected by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5D3C-F916-AC40-A00D-E703DF5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Meta-Reinforcement-Learning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C3B22-C9B8-3A4B-B55F-5B31B8F7115A}"/>
              </a:ext>
            </a:extLst>
          </p:cNvPr>
          <p:cNvCxnSpPr>
            <a:cxnSpLocks/>
          </p:cNvCxnSpPr>
          <p:nvPr/>
        </p:nvCxnSpPr>
        <p:spPr>
          <a:xfrm flipH="1">
            <a:off x="2292670" y="2652974"/>
            <a:ext cx="417442" cy="5426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C5C723E-C516-7F48-ADAF-3415CA756D8F}"/>
              </a:ext>
            </a:extLst>
          </p:cNvPr>
          <p:cNvSpPr/>
          <p:nvPr/>
        </p:nvSpPr>
        <p:spPr>
          <a:xfrm>
            <a:off x="-99391" y="3662426"/>
            <a:ext cx="36712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>
                <a:latin typeface="Avenir Book" panose="02000503020000020003" pitchFamily="2" charset="0"/>
              </a:rPr>
              <a:t>learn to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explore</a:t>
            </a:r>
            <a:r>
              <a:rPr lang="en-US" sz="2400" dirty="0">
                <a:latin typeface="Avenir Book" panose="02000503020000020003" pitchFamily="2" charset="0"/>
              </a:rPr>
              <a:t>, </a:t>
            </a:r>
          </a:p>
          <a:p>
            <a:pPr lvl="1" algn="ctr"/>
            <a:r>
              <a:rPr lang="en-US" sz="2400" dirty="0">
                <a:latin typeface="Avenir Book" panose="02000503020000020003" pitchFamily="2" charset="0"/>
              </a:rPr>
              <a:t>to best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exploit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C2CA6-63BE-E247-9D50-5E289D15CDEE}"/>
              </a:ext>
            </a:extLst>
          </p:cNvPr>
          <p:cNvSpPr/>
          <p:nvPr/>
        </p:nvSpPr>
        <p:spPr>
          <a:xfrm>
            <a:off x="3287625" y="3667252"/>
            <a:ext cx="3379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>
                <a:latin typeface="Avenir Book" panose="02000503020000020003" pitchFamily="2" charset="0"/>
              </a:rPr>
              <a:t>learn to associate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stimulus</a:t>
            </a:r>
            <a:r>
              <a:rPr lang="en-US" sz="2400" dirty="0">
                <a:latin typeface="Avenir Book" panose="02000503020000020003" pitchFamily="2" charset="0"/>
              </a:rPr>
              <a:t> and </a:t>
            </a:r>
            <a:r>
              <a:rPr lang="en-US" sz="2400" b="1" dirty="0">
                <a:solidFill>
                  <a:srgbClr val="0070C0"/>
                </a:solidFill>
                <a:latin typeface="Avenir Book" panose="02000503020000020003" pitchFamily="2" charset="0"/>
              </a:rPr>
              <a:t>reward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1404C0-F8C1-B444-BCC7-EAFAD7B7D9DB}"/>
              </a:ext>
            </a:extLst>
          </p:cNvPr>
          <p:cNvCxnSpPr>
            <a:cxnSpLocks/>
          </p:cNvCxnSpPr>
          <p:nvPr/>
        </p:nvCxnSpPr>
        <p:spPr>
          <a:xfrm>
            <a:off x="4594556" y="2652974"/>
            <a:ext cx="448056" cy="5426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0A88795-B3F4-B946-A183-D5576FCD8045}"/>
              </a:ext>
            </a:extLst>
          </p:cNvPr>
          <p:cNvSpPr/>
          <p:nvPr/>
        </p:nvSpPr>
        <p:spPr>
          <a:xfrm>
            <a:off x="1951614" y="1841904"/>
            <a:ext cx="291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800" b="1" dirty="0">
                <a:latin typeface="Avenir Book" panose="02000503020000020003" pitchFamily="2" charset="0"/>
              </a:rPr>
              <a:t>Task</a:t>
            </a:r>
            <a:r>
              <a:rPr lang="en-US" sz="2800" dirty="0">
                <a:latin typeface="Avenir Book" panose="02000503020000020003" pitchFamily="2" charset="0"/>
              </a:rPr>
              <a:t> </a:t>
            </a:r>
            <a:r>
              <a:rPr lang="en-US" sz="2800" b="1" dirty="0">
                <a:latin typeface="Avenir Book" panose="02000503020000020003" pitchFamily="2" charset="0"/>
              </a:rPr>
              <a:t>Inference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80E435-B6B1-7F4E-827A-66C2495D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59" y="2637081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2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478D-807D-8D4B-9CEF-5E33076F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Meta-RL from Pixels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A3681-EDAF-434A-897B-1B1DA2AA9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533" y="6311591"/>
            <a:ext cx="5596467" cy="6109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The formation of learning sets. 1949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5B5CA-D77D-9044-92ED-A789350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78" y="1486694"/>
            <a:ext cx="3011446" cy="51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4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64B2-0FF9-B746-A32A-56E9B43A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The Task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75A69-DD33-9C4F-9406-8E49EAC9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Meta-training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tasks determine</a:t>
            </a:r>
            <a:r>
              <a:rPr lang="en-US" dirty="0">
                <a:latin typeface="Avenir Book" panose="02000503020000020003" pitchFamily="2" charset="0"/>
              </a:rPr>
              <a:t> nature of acquired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task inference </a:t>
            </a:r>
            <a:r>
              <a:rPr lang="en-US" dirty="0">
                <a:latin typeface="Avenir Book" panose="02000503020000020003" pitchFamily="2" charset="0"/>
              </a:rPr>
              <a:t>and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execution</a:t>
            </a:r>
            <a:r>
              <a:rPr lang="en-US" dirty="0">
                <a:latin typeface="Avenir Book" panose="02000503020000020003" pitchFamily="2" charset="0"/>
              </a:rPr>
              <a:t> strategies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extent of potential transfer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–&gt; tedious to enumerate, tricky to design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B0557-4A1C-CD41-9BF2-5816600B51FC}"/>
              </a:ext>
            </a:extLst>
          </p:cNvPr>
          <p:cNvSpPr/>
          <p:nvPr/>
        </p:nvSpPr>
        <p:spPr>
          <a:xfrm>
            <a:off x="3419061" y="3701532"/>
            <a:ext cx="7201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[Meta-RL objective], point towards the sampling from T</a:t>
            </a:r>
          </a:p>
        </p:txBody>
      </p:sp>
    </p:spTree>
    <p:extLst>
      <p:ext uri="{BB962C8B-B14F-4D97-AF65-F5344CB8AC3E}">
        <p14:creationId xmlns:p14="http://schemas.microsoft.com/office/powerpoint/2010/main" val="415924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44825</TotalTime>
  <Words>584</Words>
  <Application>Microsoft Macintosh PowerPoint</Application>
  <PresentationFormat>Widescreen</PresentationFormat>
  <Paragraphs>172</Paragraphs>
  <Slides>28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Avenir Book</vt:lpstr>
      <vt:lpstr>Calibri</vt:lpstr>
      <vt:lpstr>Calibri Light</vt:lpstr>
      <vt:lpstr>Office Theme</vt:lpstr>
      <vt:lpstr>Unsupervised Curricula for  Visual Meta-Reinforcement Learning</vt:lpstr>
      <vt:lpstr>PowerPoint Presentation</vt:lpstr>
      <vt:lpstr>The Need to Generalize</vt:lpstr>
      <vt:lpstr>Generalization and Transfer</vt:lpstr>
      <vt:lpstr>From Specialists to Generalists</vt:lpstr>
      <vt:lpstr>Multi-task Reinforcement Learning</vt:lpstr>
      <vt:lpstr>Meta-Reinforcement-Learning</vt:lpstr>
      <vt:lpstr>Meta-RL from Pixels</vt:lpstr>
      <vt:lpstr>The Task Distribution</vt:lpstr>
      <vt:lpstr>Can we learn useful RL strategies  via task distributions formed from  unsupervised interaction?</vt:lpstr>
      <vt:lpstr>PowerPoint Presentation</vt:lpstr>
      <vt:lpstr>Challenges</vt:lpstr>
      <vt:lpstr>EVERYTHING HEREAFTER IS ROUGH</vt:lpstr>
      <vt:lpstr>Criteria for Tasks</vt:lpstr>
      <vt:lpstr>PowerPoint Presentation</vt:lpstr>
      <vt:lpstr>Organize</vt:lpstr>
      <vt:lpstr>Organize &lt;-&gt; Practice</vt:lpstr>
      <vt:lpstr>Contributions</vt:lpstr>
      <vt:lpstr>An Automatic Curriculum</vt:lpstr>
      <vt:lpstr>Settings</vt:lpstr>
      <vt:lpstr>Organize</vt:lpstr>
      <vt:lpstr>Organize</vt:lpstr>
      <vt:lpstr>Practice</vt:lpstr>
      <vt:lpstr>Explore</vt:lpstr>
      <vt:lpstr>PowerPoint Presentation</vt:lpstr>
      <vt:lpstr>PowerPoint Presentation</vt:lpstr>
      <vt:lpstr>Transfer to Test Task distributions </vt:lpstr>
      <vt:lpstr>Transfer as Parameter Initialization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Curricula for Skill Acquisition</dc:title>
  <dc:creator>Microsoft Office User</dc:creator>
  <cp:lastModifiedBy>Allan Jabri</cp:lastModifiedBy>
  <cp:revision>296</cp:revision>
  <dcterms:created xsi:type="dcterms:W3CDTF">2019-04-17T01:32:16Z</dcterms:created>
  <dcterms:modified xsi:type="dcterms:W3CDTF">2019-11-25T23:32:56Z</dcterms:modified>
</cp:coreProperties>
</file>